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8" r:id="rId11"/>
    <p:sldId id="278" r:id="rId12"/>
    <p:sldId id="271" r:id="rId13"/>
    <p:sldId id="264" r:id="rId14"/>
    <p:sldId id="269" r:id="rId15"/>
    <p:sldId id="265" r:id="rId16"/>
    <p:sldId id="270" r:id="rId17"/>
    <p:sldId id="272" r:id="rId18"/>
    <p:sldId id="273" r:id="rId19"/>
    <p:sldId id="266" r:id="rId20"/>
    <p:sldId id="276" r:id="rId21"/>
    <p:sldId id="267" r:id="rId22"/>
    <p:sldId id="274" r:id="rId23"/>
    <p:sldId id="275" r:id="rId2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9900"/>
    <a:srgbClr val="0413DC"/>
    <a:srgbClr val="6A74FC"/>
    <a:srgbClr val="FFFF00"/>
    <a:srgbClr val="476F51"/>
    <a:srgbClr val="666699"/>
    <a:srgbClr val="C4E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9" autoAdjust="0"/>
    <p:restoredTop sz="97735" autoAdjust="0"/>
  </p:normalViewPr>
  <p:slideViewPr>
    <p:cSldViewPr>
      <p:cViewPr>
        <p:scale>
          <a:sx n="100" d="100"/>
          <a:sy n="100" d="100"/>
        </p:scale>
        <p:origin x="-1944" y="-738"/>
      </p:cViewPr>
      <p:guideLst>
        <p:guide orient="horz" pos="864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592061-B10A-4B4E-898C-96F51F165AC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4034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26D0025-06A4-4C21-97C9-A28C346CF96C}" type="slidenum">
              <a:rPr lang="de-DE" altLang="de-DE" sz="1200" smtClean="0"/>
              <a:pPr/>
              <a:t>2</a:t>
            </a:fld>
            <a:endParaRPr lang="de-DE" altLang="de-DE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6E66FCF-7CE6-4CE3-913C-DC180BACDAF9}" type="slidenum">
              <a:rPr lang="de-DE" altLang="de-DE" sz="1200" smtClean="0"/>
              <a:pPr/>
              <a:t>14</a:t>
            </a:fld>
            <a:endParaRPr lang="de-DE" altLang="de-DE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26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noProof="0" smtClean="0"/>
              <a:t>Hier klicken, um Master-Titelformat zu bearbeiten.</a:t>
            </a:r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de-DE" noProof="0" smtClean="0"/>
              <a:t>Hier klicken, um Master-Untertitelformat zu bearbeiten.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solidFill>
                  <a:srgbClr val="578963"/>
                </a:solidFill>
                <a:latin typeface="+mn-lt"/>
              </a:defRPr>
            </a:lvl1pPr>
          </a:lstStyle>
          <a:p>
            <a:pPr>
              <a:defRPr/>
            </a:pPr>
            <a:fld id="{0663F398-8872-41E9-B605-13C9593C582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8458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Uwe W. Diener 10/08</a:t>
            </a:r>
            <a:r>
              <a:rPr lang="en-US" altLang="de-DE" sz="1200"/>
              <a:t>  </a:t>
            </a:r>
            <a:fld id="{8107232B-22C8-448B-82FD-AB7C67834AF8}" type="slidenum">
              <a:rPr lang="en-US" altLang="de-DE" sz="1200"/>
              <a:pPr>
                <a:defRPr/>
              </a:pPr>
              <a:t>‹Nr.›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407732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Uwe W. Diener 10/08</a:t>
            </a:r>
            <a:r>
              <a:rPr lang="en-US" altLang="de-DE" sz="1200"/>
              <a:t>  </a:t>
            </a:r>
            <a:fld id="{35B31F1B-E297-4581-9072-02FFA94140BA}" type="slidenum">
              <a:rPr lang="en-US" altLang="de-DE" sz="1200"/>
              <a:pPr>
                <a:defRPr/>
              </a:pPr>
              <a:t>‹Nr.›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22830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Uwe W. Diener 10/08</a:t>
            </a:r>
            <a:r>
              <a:rPr lang="en-US" altLang="de-DE" sz="1200"/>
              <a:t>  </a:t>
            </a:r>
            <a:fld id="{BF1A9052-3C79-41D5-BA06-C07560AC860D}" type="slidenum">
              <a:rPr lang="en-US" altLang="de-DE" sz="1200"/>
              <a:pPr>
                <a:defRPr/>
              </a:pPr>
              <a:t>‹Nr.›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401109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Uwe W. Diener 10/08</a:t>
            </a:r>
            <a:r>
              <a:rPr lang="en-US" altLang="de-DE" sz="1200"/>
              <a:t>  </a:t>
            </a:r>
            <a:fld id="{AA5158B3-FD28-4C54-9A08-C9B99E397F6A}" type="slidenum">
              <a:rPr lang="en-US" altLang="de-DE" sz="1200"/>
              <a:pPr>
                <a:defRPr/>
              </a:pPr>
              <a:t>‹Nr.›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76653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Uwe W. Diener 10/08</a:t>
            </a:r>
            <a:r>
              <a:rPr lang="en-US" altLang="de-DE" sz="1200"/>
              <a:t>  </a:t>
            </a:r>
            <a:fld id="{EDD8C3FB-19AF-4399-AA66-80FCCD29F289}" type="slidenum">
              <a:rPr lang="en-US" altLang="de-DE" sz="1200"/>
              <a:pPr>
                <a:defRPr/>
              </a:pPr>
              <a:t>‹Nr.›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121640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Uwe W. Diener 10/08</a:t>
            </a:r>
            <a:r>
              <a:rPr lang="en-US" altLang="de-DE" sz="1200"/>
              <a:t>  </a:t>
            </a:r>
            <a:fld id="{0DF47175-A750-49C9-91F3-8F5846946C43}" type="slidenum">
              <a:rPr lang="en-US" altLang="de-DE" sz="1200"/>
              <a:pPr>
                <a:defRPr/>
              </a:pPr>
              <a:t>‹Nr.›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171908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Uwe W. Diener 11/17</a:t>
            </a:r>
            <a:r>
              <a:rPr lang="en-US" altLang="de-DE" sz="1200"/>
              <a:t>  </a:t>
            </a:r>
            <a:fld id="{661FA5E7-59DB-4CE5-A01A-F3C5CB89A795}" type="slidenum">
              <a:rPr lang="en-US" altLang="de-DE" sz="1200"/>
              <a:pPr>
                <a:defRPr/>
              </a:pPr>
              <a:t>‹Nr.›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86937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Uwe W. Diener 10/08</a:t>
            </a:r>
            <a:r>
              <a:rPr lang="en-US" altLang="de-DE" sz="1200"/>
              <a:t>  </a:t>
            </a:r>
            <a:fld id="{C8BB9457-4299-4557-B829-5FEB09F61BE0}" type="slidenum">
              <a:rPr lang="en-US" altLang="de-DE" sz="1200"/>
              <a:pPr>
                <a:defRPr/>
              </a:pPr>
              <a:t>‹Nr.›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85119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Uwe W. Diener 10/08</a:t>
            </a:r>
            <a:r>
              <a:rPr lang="en-US" altLang="de-DE" sz="1200"/>
              <a:t>  </a:t>
            </a:r>
            <a:fld id="{337017BE-3A25-418E-85F3-BACA4034BA97}" type="slidenum">
              <a:rPr lang="en-US" altLang="de-DE" sz="1200"/>
              <a:pPr>
                <a:defRPr/>
              </a:pPr>
              <a:t>‹Nr.›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47354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Uwe W. Diener 10/08</a:t>
            </a:r>
            <a:r>
              <a:rPr lang="en-US" altLang="de-DE" sz="1200"/>
              <a:t>  </a:t>
            </a:r>
            <a:fld id="{FFF4EBDA-5D59-4FAF-B3E4-63457EDAC190}" type="slidenum">
              <a:rPr lang="en-US" altLang="de-DE" sz="1200"/>
              <a:pPr>
                <a:defRPr/>
              </a:pPr>
              <a:t>‹Nr.›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93450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4008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 dirty="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de-DE"/>
              <a:t>(C) Uwe W. </a:t>
            </a:r>
            <a:r>
              <a:rPr lang="en-US" altLang="de-DE" err="1"/>
              <a:t>Diener</a:t>
            </a:r>
            <a:r>
              <a:rPr lang="en-US" altLang="de-DE"/>
              <a:t> 11/25</a:t>
            </a:r>
            <a:r>
              <a:rPr lang="en-US" altLang="de-DE" sz="1200"/>
              <a:t>  </a:t>
            </a:r>
            <a:fld id="{A54F13D2-30FC-4625-9658-1D27AFDD4B38}" type="slidenum">
              <a:rPr lang="en-US" altLang="de-DE" sz="1200"/>
              <a:pPr>
                <a:defRPr/>
              </a:pPr>
              <a:t>‹Nr.›</a:t>
            </a:fld>
            <a:endParaRPr lang="en-US" altLang="de-DE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C107-6E10-4D54-A69A-AD07C5A14B93}" type="slidenum">
              <a:rPr lang="en-US" altLang="de-DE"/>
              <a:pPr>
                <a:defRPr/>
              </a:pPr>
              <a:t>1</a:t>
            </a:fld>
            <a:endParaRPr lang="en-US" alt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533400"/>
            <a:ext cx="6192838" cy="1143000"/>
          </a:xfrm>
        </p:spPr>
        <p:txBody>
          <a:bodyPr/>
          <a:lstStyle/>
          <a:p>
            <a:pPr algn="ctr"/>
            <a:r>
              <a:rPr lang="de-DE" altLang="de-DE" smtClean="0">
                <a:latin typeface="Tahoma" pitchFamily="34" charset="0"/>
              </a:rPr>
              <a:t>GrafStat Ausgabe 2026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953000"/>
            <a:ext cx="4953000" cy="609600"/>
          </a:xfrm>
        </p:spPr>
        <p:txBody>
          <a:bodyPr/>
          <a:lstStyle/>
          <a:p>
            <a:r>
              <a:rPr lang="de-DE" altLang="de-DE" sz="2800" smtClean="0">
                <a:latin typeface="Tahoma" pitchFamily="34" charset="0"/>
              </a:rPr>
              <a:t>Ein kurzer Überblick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578100"/>
            <a:ext cx="34671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82657864-2109-4EE5-9051-07D5A58E95D8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10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2531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HTML-Formular (</a:t>
            </a:r>
            <a:r>
              <a:rPr lang="" altLang="de-DE" smtClean="0">
                <a:latin typeface="Tahoma" pitchFamily="34" charset="0"/>
              </a:rPr>
              <a:t>classic</a:t>
            </a:r>
            <a:r>
              <a:rPr lang="de-DE" altLang="de-DE" smtClean="0">
                <a:latin typeface="Tahoma" pitchFamily="34" charset="0"/>
              </a:rPr>
              <a:t>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752600" y="3789363"/>
            <a:ext cx="5791200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/>
              <a:t> </a:t>
            </a:r>
            <a:r>
              <a:rPr kumimoji="0" lang="de-DE" altLang="de-DE" sz="2200">
                <a:latin typeface="Tahoma" pitchFamily="34" charset="0"/>
              </a:rPr>
              <a:t>Formularbreite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bis zu 4 Spalten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farbige Hinterlegungen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Schrifttypen, -größe und –attribute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auf mehrere Seiten verteilen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Sprünge definieren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754188" y="1992313"/>
            <a:ext cx="56261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Überschrift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Anredetext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Kommentare/Anleitungen zu jeder Frage</a:t>
            </a:r>
            <a:endParaRPr kumimoji="0" lang="de-DE" altLang="de-DE" sz="2200" b="1">
              <a:latin typeface="Tahoma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752600" y="32131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400" b="1">
                <a:latin typeface="Tahoma" pitchFamily="34" charset="0"/>
              </a:rPr>
              <a:t>HTML-Formular gestalten</a:t>
            </a:r>
            <a:endParaRPr kumimoji="0" lang="de-DE" altLang="de-DE" sz="2400">
              <a:latin typeface="Tahoma" pitchFamily="34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754188" y="1525588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400" b="1">
                <a:latin typeface="Tahoma" pitchFamily="34" charset="0"/>
              </a:rPr>
              <a:t>Ergänzende Texte erfassen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752600" y="59658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400" b="1">
                <a:latin typeface="Tahoma" pitchFamily="34" charset="0"/>
              </a:rPr>
              <a:t>Datensammelpunkt festlegen</a:t>
            </a:r>
          </a:p>
        </p:txBody>
      </p:sp>
      <p:pic>
        <p:nvPicPr>
          <p:cNvPr id="2253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5900"/>
            <a:ext cx="8461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111500"/>
            <a:ext cx="211931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build="p" autoUpdateAnimBg="0"/>
      <p:bldP spid="24585" grpId="0" build="p" autoUpdateAnimBg="0"/>
      <p:bldP spid="24586" grpId="0" autoUpdateAnimBg="0"/>
      <p:bldP spid="24587" grpId="0" autoUpdateAnimBg="0"/>
      <p:bldP spid="2459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73229132-3A50-46EF-B2DE-E2D6B39CEE65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555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HTML-Formular (mobil)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752600" y="3789363"/>
            <a:ext cx="57912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Trennlinien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Abschnitte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Sprünge definieren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drop-down-Listen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754188" y="1992313"/>
            <a:ext cx="56261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Überschrift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Anredetext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Kommentare/Anleitungen zu jeder Frage</a:t>
            </a:r>
            <a:endParaRPr kumimoji="0" lang="de-DE" altLang="de-DE" sz="2200" b="1">
              <a:latin typeface="Tahoma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752600" y="32131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400" b="1">
                <a:latin typeface="Tahoma" pitchFamily="34" charset="0"/>
              </a:rPr>
              <a:t>HTML-Formular gestalten</a:t>
            </a:r>
            <a:endParaRPr kumimoji="0" lang="de-DE" altLang="de-DE" sz="2400">
              <a:latin typeface="Tahoma" pitchFamily="34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754188" y="1525588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400" b="1">
                <a:latin typeface="Tahoma" pitchFamily="34" charset="0"/>
              </a:rPr>
              <a:t>Ergänzende Texte erfassen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752600" y="53736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400" b="1">
                <a:latin typeface="Tahoma" pitchFamily="34" charset="0"/>
              </a:rPr>
              <a:t>Datensammelpunkt festlegen</a:t>
            </a:r>
          </a:p>
        </p:txBody>
      </p:sp>
      <p:pic>
        <p:nvPicPr>
          <p:cNvPr id="2356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5900"/>
            <a:ext cx="8461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95625"/>
            <a:ext cx="2103437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build="p" autoUpdateAnimBg="0"/>
      <p:bldP spid="24585" grpId="0" build="p" autoUpdateAnimBg="0"/>
      <p:bldP spid="24586" grpId="0" autoUpdateAnimBg="0"/>
      <p:bldP spid="24587" grpId="0" autoUpdateAnimBg="0"/>
      <p:bldP spid="2459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B41E3E85-1DBD-4165-8177-B9CDC11D5F9B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12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4579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Bildschirm (Interview)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744663" y="4365625"/>
            <a:ext cx="57912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jede Frage auf einer Seite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bei Skalen Blockbildung möglich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Fenstergröße festlegen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farbige Hinterlegungen zuordnen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Schrifttypen, -größe und –attribute wählen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744663" y="2225675"/>
            <a:ext cx="5405437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Überschrift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Anredetext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Zwischentexte</a:t>
            </a:r>
            <a:endParaRPr kumimoji="0" lang="de-DE" altLang="de-DE" sz="2200" b="1">
              <a:latin typeface="Tahoma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744663" y="370205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400" b="1">
                <a:latin typeface="Tahoma" pitchFamily="34" charset="0"/>
              </a:rPr>
              <a:t>Bildschirmseiten gestalten</a:t>
            </a:r>
            <a:endParaRPr kumimoji="0" lang="de-DE" altLang="de-DE" sz="2400">
              <a:latin typeface="Tahoma" pitchFamily="34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744663" y="1628775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400" b="1">
                <a:latin typeface="Tahoma" pitchFamily="34" charset="0"/>
              </a:rPr>
              <a:t>Ergänzende Texte erfassen</a:t>
            </a:r>
          </a:p>
        </p:txBody>
      </p:sp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5900"/>
            <a:ext cx="8461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225675"/>
            <a:ext cx="2892425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build="p" autoUpdateAnimBg="0"/>
      <p:bldP spid="24585" grpId="0" build="p" autoUpdateAnimBg="0"/>
      <p:bldP spid="24586" grpId="0" autoUpdateAnimBg="0"/>
      <p:bldP spid="2458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3125239E-365C-4497-8C7C-63FAB9638C92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010400" cy="1143000"/>
          </a:xfrm>
        </p:spPr>
        <p:txBody>
          <a:bodyPr/>
          <a:lstStyle/>
          <a:p>
            <a:r>
              <a:rPr lang="de-DE" altLang="de-DE" sz="4000" smtClean="0">
                <a:latin typeface="Tahoma" pitchFamily="34" charset="0"/>
              </a:rPr>
              <a:t>Daten erfassen / bearbeiten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362200" y="3789363"/>
            <a:ext cx="56388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400" b="1" u="sng">
                <a:latin typeface="Tahoma" pitchFamily="34" charset="0"/>
              </a:rPr>
              <a:t>Wichtige Arbeitshinweise:</a:t>
            </a:r>
            <a:r>
              <a:rPr kumimoji="0" lang="de-DE" altLang="de-DE" sz="240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sorgfältig erfassen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Eingaben nachträglich überprüfen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arbeitsteilig erfassen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524000" y="1616075"/>
            <a:ext cx="3324225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200" b="1">
                <a:latin typeface="Tahoma" pitchFamily="34" charset="0"/>
              </a:rPr>
              <a:t>Bildschirminterview</a:t>
            </a:r>
            <a:endParaRPr kumimoji="0" lang="de-DE" altLang="de-DE" sz="220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Erfassen mit Maus oder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mit Tastatur oder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mit Touchscreen/Tablet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410200" y="1616075"/>
            <a:ext cx="30353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200" b="1">
                <a:latin typeface="Tahoma" pitchFamily="34" charset="0"/>
              </a:rPr>
              <a:t>Listeneingabe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Erfassen mit Tastatur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zur Korrektur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zur Durchsicht</a:t>
            </a:r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>
            <a:off x="1600200" y="3429000"/>
            <a:ext cx="6705600" cy="0"/>
          </a:xfrm>
          <a:prstGeom prst="line">
            <a:avLst/>
          </a:prstGeom>
          <a:noFill/>
          <a:ln w="38100" cmpd="dbl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5609" name="Object 12"/>
          <p:cNvGraphicFramePr>
            <a:graphicFrameLocks noChangeAspect="1"/>
          </p:cNvGraphicFramePr>
          <p:nvPr/>
        </p:nvGraphicFramePr>
        <p:xfrm>
          <a:off x="228600" y="228600"/>
          <a:ext cx="80962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Picture Publisher Bild" r:id="rId3" imgW="809738" imgH="1514686" progId="PictPub.Image.8">
                  <p:embed/>
                </p:oleObj>
              </mc:Choice>
              <mc:Fallback>
                <p:oleObj name="Picture Publisher Bild" r:id="rId3" imgW="809738" imgH="1514686" progId="PictPub.Imag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0962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utoUpdateAnimBg="0"/>
      <p:bldP spid="19463" grpId="0" autoUpdateAnimBg="0"/>
      <p:bldP spid="1946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5DB12102-56FC-4426-81FA-8726A38776EF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Urliste / Datenexport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47800" y="1828800"/>
            <a:ext cx="7162800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800" b="1" u="sng">
                <a:latin typeface="Tahoma" pitchFamily="34" charset="0"/>
              </a:rPr>
              <a:t>Urliste:</a:t>
            </a:r>
            <a:r>
              <a:rPr kumimoji="0" lang="de-DE" altLang="de-DE" sz="240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400">
                <a:latin typeface="Tahoma" pitchFamily="34" charset="0"/>
              </a:rPr>
              <a:t>Alle Daten werden in einer Tabelle gezeigt.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800" b="1" u="sng">
                <a:latin typeface="Tahoma" pitchFamily="34" charset="0"/>
              </a:rPr>
              <a:t>Datenexport: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400">
                <a:latin typeface="Tahoma" pitchFamily="34" charset="0"/>
              </a:rPr>
              <a:t>Die Daten können als Textdatei exportiert werden.</a:t>
            </a:r>
            <a:br>
              <a:rPr kumimoji="0" lang="de-DE" altLang="de-DE" sz="2400">
                <a:latin typeface="Tahoma" pitchFamily="34" charset="0"/>
              </a:rPr>
            </a:br>
            <a:r>
              <a:rPr kumimoji="0" lang="de-DE" altLang="de-DE" sz="2400">
                <a:latin typeface="Tahoma" pitchFamily="34" charset="0"/>
              </a:rPr>
              <a:t/>
            </a:r>
            <a:br>
              <a:rPr kumimoji="0" lang="de-DE" altLang="de-DE" sz="2400">
                <a:latin typeface="Tahoma" pitchFamily="34" charset="0"/>
              </a:rPr>
            </a:br>
            <a:r>
              <a:rPr kumimoji="0" lang="de-DE" altLang="de-DE" sz="2400">
                <a:latin typeface="Tahoma" pitchFamily="34" charset="0"/>
              </a:rPr>
              <a:t>Alle Tabellenkalkulationen oder Datenbanken können das CSV-Format importieren.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400">
                <a:latin typeface="Tahoma" pitchFamily="34" charset="0"/>
              </a:rPr>
              <a:t>SPSS-Export </a:t>
            </a:r>
            <a:r>
              <a:rPr kumimoji="0" lang="de-DE" altLang="de-DE" sz="1600">
                <a:latin typeface="Tahoma" pitchFamily="34" charset="0"/>
              </a:rPr>
              <a:t>(nur Premium Version)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400">
                <a:latin typeface="Tahoma" pitchFamily="34" charset="0"/>
              </a:rPr>
              <a:t>Excel-Export</a:t>
            </a:r>
            <a:r>
              <a:rPr kumimoji="0" lang="de-DE" altLang="de-DE" sz="1600">
                <a:latin typeface="Tahoma" pitchFamily="34" charset="0"/>
              </a:rPr>
              <a:t> (nur Premium Version)</a:t>
            </a:r>
          </a:p>
        </p:txBody>
      </p:sp>
      <p:graphicFrame>
        <p:nvGraphicFramePr>
          <p:cNvPr id="26630" name="Object 10"/>
          <p:cNvGraphicFramePr>
            <a:graphicFrameLocks noChangeAspect="1"/>
          </p:cNvGraphicFramePr>
          <p:nvPr/>
        </p:nvGraphicFramePr>
        <p:xfrm>
          <a:off x="228600" y="228600"/>
          <a:ext cx="80962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Picture Publisher Bild" r:id="rId4" imgW="809738" imgH="1514686" progId="PictPub.Image.8">
                  <p:embed/>
                </p:oleObj>
              </mc:Choice>
              <mc:Fallback>
                <p:oleObj name="Picture Publisher Bild" r:id="rId4" imgW="809738" imgH="1514686" progId="PictPub.Imag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0962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D3C33EDF-1702-435B-9609-9970527059F7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7651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Grundauswertung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676400" y="1973263"/>
            <a:ext cx="6588125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alle Fragen werden ausgezählt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absolute und relative Werte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Das Ergebnis wird als Textdatei ausgegeben.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Der Text kann als RTF-Datei gespeichert </a:t>
            </a:r>
            <a:br>
              <a:rPr kumimoji="0" lang="de-DE" altLang="de-DE" sz="2400">
                <a:latin typeface="Tahoma" pitchFamily="34" charset="0"/>
              </a:rPr>
            </a:br>
            <a:r>
              <a:rPr kumimoji="0" lang="de-DE" altLang="de-DE" sz="2400">
                <a:latin typeface="Tahoma" pitchFamily="34" charset="0"/>
              </a:rPr>
              <a:t>   und mit einer Textverarbeitung weiter be-</a:t>
            </a:r>
            <a:br>
              <a:rPr kumimoji="0" lang="de-DE" altLang="de-DE" sz="2400">
                <a:latin typeface="Tahoma" pitchFamily="34" charset="0"/>
              </a:rPr>
            </a:br>
            <a:r>
              <a:rPr kumimoji="0" lang="de-DE" altLang="de-DE" sz="2400">
                <a:latin typeface="Tahoma" pitchFamily="34" charset="0"/>
              </a:rPr>
              <a:t>   arbeitet werden.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Grundauswertung liefert eine erste Übersicht.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endParaRPr kumimoji="0" lang="de-DE" altLang="de-DE" sz="2400">
              <a:latin typeface="Tahoma" pitchFamily="34" charset="0"/>
            </a:endParaRPr>
          </a:p>
        </p:txBody>
      </p:sp>
      <p:pic>
        <p:nvPicPr>
          <p:cNvPr id="2765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8"/>
            <a:ext cx="841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A03001BE-009C-4CC8-8ED4-F9C56DDFE36F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8675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Auswertung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676400" y="1974850"/>
            <a:ext cx="6764338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/>
              <a:t> </a:t>
            </a:r>
            <a:r>
              <a:rPr kumimoji="0" lang="de-DE" altLang="de-DE" sz="2400">
                <a:latin typeface="Tahoma" pitchFamily="34" charset="0"/>
              </a:rPr>
              <a:t> absolute Häufigkeiten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relative Häufigkeiten (prozentuale Auszählung)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Kreuztabellen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Gruppierung von Auswahlen und Skalen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Klassifizierung von Maßzahlen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Filterung 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7 grafische Grundformen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zusätzliche Kombinationsmöglichkeiten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Texte in der Grafik veränderbar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automatische oder manuelle Skalierung</a:t>
            </a:r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325"/>
            <a:ext cx="841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9ABDA59B-1C88-46A3-BB54-E95051415B06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9699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GrafReport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668463" y="1844675"/>
            <a:ext cx="60261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Alle Merkmale werden ausgezählt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Darstellung als Miniatur-Diagramme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Säulen, Mittelwerte oder Boxplots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Umfang der Auswertung ist einstellbar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Speicherung als PDF oder RTF-Dokument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Liefert einfache grafische Übersichten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de-DE" altLang="de-DE" sz="2400">
              <a:latin typeface="Tahoma" pitchFamily="34" charset="0"/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9075"/>
            <a:ext cx="8382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92600"/>
            <a:ext cx="21304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92600"/>
            <a:ext cx="15049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9E11A3CD-47E0-42DF-B5E0-7BBB26C9FBA3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GrafCharts </a:t>
            </a:r>
            <a:r>
              <a:rPr lang="de-DE" altLang="de-DE" sz="1600" smtClean="0">
                <a:latin typeface="Tahoma" pitchFamily="34" charset="0"/>
              </a:rPr>
              <a:t>(nur Premium-Version)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676400" y="2133600"/>
            <a:ext cx="6365875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Grafische Auswertung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Steuerung über separates Fenster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verschiedene Diagrammstile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Gruppierung durch Ziehen mit der Maus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Auswertungen mit zwei Merkmalen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Filterungsoption 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Speichern und Drucken der Grafiken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Export der Auswertung als HTML-Dokument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9075"/>
            <a:ext cx="13398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679575"/>
            <a:ext cx="2044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65F83F5F-BBCA-4243-A67E-4AEBFA6C0FE0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1747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Verwaltung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30288" y="2057400"/>
            <a:ext cx="8175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400">
                <a:latin typeface="Tahoma" pitchFamily="34" charset="0"/>
              </a:rPr>
              <a:t>GrafStat-Befragungen bestehen aus mindestens 2 Dateien: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name.gdf   (die Fragen)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name.gda  (die Antworten)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066800" y="3429000"/>
            <a:ext cx="7462838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400">
                <a:latin typeface="Tahoma" pitchFamily="34" charset="0"/>
              </a:rPr>
              <a:t>Bei der Arbeit an einer Befragung entstehen viele weitere Dateien. Alle Dateien werden im Ordner der Befragung gespeichert.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de-DE" altLang="de-DE" sz="240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400">
                <a:latin typeface="Tahoma" pitchFamily="34" charset="0"/>
              </a:rPr>
              <a:t>Die Verwaltungsprogramme gewährleisten, dass diese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400">
                <a:latin typeface="Tahoma" pitchFamily="34" charset="0"/>
              </a:rPr>
              <a:t>Dateien zusammenhängend behandelt werden.</a:t>
            </a:r>
          </a:p>
        </p:txBody>
      </p:sp>
      <p:graphicFrame>
        <p:nvGraphicFramePr>
          <p:cNvPr id="31751" name="Object 13"/>
          <p:cNvGraphicFramePr>
            <a:graphicFrameLocks noChangeAspect="1"/>
          </p:cNvGraphicFramePr>
          <p:nvPr/>
        </p:nvGraphicFramePr>
        <p:xfrm>
          <a:off x="228600" y="228600"/>
          <a:ext cx="81915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Picture Publisher Bild" r:id="rId3" imgW="819048" imgH="1514686" progId="PictPub.Image.8">
                  <p:embed/>
                </p:oleObj>
              </mc:Choice>
              <mc:Fallback>
                <p:oleObj name="Picture Publisher Bild" r:id="rId3" imgW="819048" imgH="1514686" progId="PictPub.Imag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19150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109663"/>
            <a:ext cx="6915150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 </a:t>
            </a:r>
            <a:fld id="{BD090FF2-4C13-4D98-B95C-0ABBF5E97D3E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de-DE" altLang="de-DE" sz="3200" smtClean="0">
                <a:latin typeface="Tahoma" pitchFamily="34" charset="0"/>
              </a:rPr>
              <a:t>GrafStat: der Hauptbildschirm</a:t>
            </a:r>
            <a:endParaRPr lang="de-DE" altLang="de-DE" smtClean="0">
              <a:latin typeface="Tahoma" pitchFamily="34" charset="0"/>
            </a:endParaRPr>
          </a:p>
        </p:txBody>
      </p:sp>
      <p:grpSp>
        <p:nvGrpSpPr>
          <p:cNvPr id="3116" name="Group 44"/>
          <p:cNvGrpSpPr>
            <a:grpSpLocks/>
          </p:cNvGrpSpPr>
          <p:nvPr/>
        </p:nvGrpSpPr>
        <p:grpSpPr bwMode="auto">
          <a:xfrm>
            <a:off x="1296988" y="1114425"/>
            <a:ext cx="3810000" cy="1524000"/>
            <a:chOff x="2122" y="812"/>
            <a:chExt cx="2400" cy="960"/>
          </a:xfrm>
        </p:grpSpPr>
        <p:sp>
          <p:nvSpPr>
            <p:cNvPr id="14354" name="AutoShape 45"/>
            <p:cNvSpPr>
              <a:spLocks noChangeArrowheads="1"/>
            </p:cNvSpPr>
            <p:nvPr/>
          </p:nvSpPr>
          <p:spPr bwMode="auto">
            <a:xfrm>
              <a:off x="2122" y="812"/>
              <a:ext cx="2400" cy="960"/>
            </a:xfrm>
            <a:prstGeom prst="wedgeRoundRectCallout">
              <a:avLst>
                <a:gd name="adj1" fmla="val -37875"/>
                <a:gd name="adj2" fmla="val 101250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kumimoji="0" lang="en-GB" altLang="de-DE" sz="2400"/>
            </a:p>
          </p:txBody>
        </p:sp>
        <p:sp>
          <p:nvSpPr>
            <p:cNvPr id="14355" name="Text Box 46"/>
            <p:cNvSpPr txBox="1">
              <a:spLocks noChangeArrowheads="1"/>
            </p:cNvSpPr>
            <p:nvPr/>
          </p:nvSpPr>
          <p:spPr bwMode="auto">
            <a:xfrm>
              <a:off x="2218" y="879"/>
              <a:ext cx="223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>Einen neuen Fragebogen anlegen </a:t>
              </a:r>
              <a:b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</a:b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>oder einen vorhandenen öffnen und bearbeiten</a:t>
              </a:r>
            </a:p>
          </p:txBody>
        </p:sp>
      </p:grpSp>
      <p:grpSp>
        <p:nvGrpSpPr>
          <p:cNvPr id="3128" name="Group 56"/>
          <p:cNvGrpSpPr>
            <a:grpSpLocks/>
          </p:cNvGrpSpPr>
          <p:nvPr/>
        </p:nvGrpSpPr>
        <p:grpSpPr bwMode="auto">
          <a:xfrm>
            <a:off x="3048000" y="1120775"/>
            <a:ext cx="5029200" cy="1676400"/>
            <a:chOff x="4512" y="1776"/>
            <a:chExt cx="2352" cy="768"/>
          </a:xfrm>
        </p:grpSpPr>
        <p:sp>
          <p:nvSpPr>
            <p:cNvPr id="14352" name="AutoShape 57"/>
            <p:cNvSpPr>
              <a:spLocks noChangeArrowheads="1"/>
            </p:cNvSpPr>
            <p:nvPr/>
          </p:nvSpPr>
          <p:spPr bwMode="auto">
            <a:xfrm flipH="1">
              <a:off x="4512" y="1776"/>
              <a:ext cx="2160" cy="768"/>
            </a:xfrm>
            <a:prstGeom prst="wedgeRoundRectCallout">
              <a:avLst>
                <a:gd name="adj1" fmla="val -9944"/>
                <a:gd name="adj2" fmla="val 88634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kumimoji="0" lang="en-GB" altLang="de-DE" sz="2400"/>
            </a:p>
          </p:txBody>
        </p:sp>
        <p:sp>
          <p:nvSpPr>
            <p:cNvPr id="14353" name="Text Box 58"/>
            <p:cNvSpPr txBox="1">
              <a:spLocks noChangeArrowheads="1"/>
            </p:cNvSpPr>
            <p:nvPr/>
          </p:nvSpPr>
          <p:spPr bwMode="auto">
            <a:xfrm>
              <a:off x="4656" y="1872"/>
              <a:ext cx="2208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kumimoji="0" lang="de-DE" altLang="de-DE" sz="2000">
                  <a:solidFill>
                    <a:srgbClr val="CC0000"/>
                  </a:solidFill>
                </a:rPr>
                <a:t> </a:t>
              </a:r>
              <a:r>
                <a:rPr kumimoji="0" lang="de-DE" altLang="de-DE" sz="2000" b="1">
                  <a:solidFill>
                    <a:srgbClr val="CC0000"/>
                  </a:solidFill>
                  <a:latin typeface="Tahoma" pitchFamily="34" charset="0"/>
                </a:rPr>
                <a:t>Befragung auswerten</a:t>
              </a:r>
              <a:br>
                <a:rPr kumimoji="0" lang="de-DE" altLang="de-DE" sz="2000" b="1">
                  <a:solidFill>
                    <a:srgbClr val="CC0000"/>
                  </a:solidFill>
                  <a:latin typeface="Tahoma" pitchFamily="34" charset="0"/>
                </a:rPr>
              </a:br>
              <a:r>
                <a:rPr kumimoji="0" lang="de-DE" altLang="de-DE" sz="2000" b="1">
                  <a:solidFill>
                    <a:srgbClr val="CC0000"/>
                  </a:solidFill>
                  <a:latin typeface="Tahoma" pitchFamily="34" charset="0"/>
                </a:rPr>
                <a:t>- </a:t>
              </a: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>als Grundauswertung in Textform</a:t>
              </a:r>
              <a:b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</a:b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>- als Grafik mit vielen Variations-</a:t>
              </a:r>
              <a:b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</a:b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>   möglichkeiten.</a:t>
              </a:r>
            </a:p>
          </p:txBody>
        </p:sp>
      </p:grpSp>
      <p:grpSp>
        <p:nvGrpSpPr>
          <p:cNvPr id="3141" name="Group 69"/>
          <p:cNvGrpSpPr>
            <a:grpSpLocks/>
          </p:cNvGrpSpPr>
          <p:nvPr/>
        </p:nvGrpSpPr>
        <p:grpSpPr bwMode="auto">
          <a:xfrm>
            <a:off x="3921125" y="1114425"/>
            <a:ext cx="3886200" cy="1882775"/>
            <a:chOff x="1488" y="2688"/>
            <a:chExt cx="1872" cy="659"/>
          </a:xfrm>
        </p:grpSpPr>
        <p:sp>
          <p:nvSpPr>
            <p:cNvPr id="14350" name="AutoShape 64"/>
            <p:cNvSpPr>
              <a:spLocks noChangeArrowheads="1"/>
            </p:cNvSpPr>
            <p:nvPr/>
          </p:nvSpPr>
          <p:spPr bwMode="auto">
            <a:xfrm>
              <a:off x="1488" y="2688"/>
              <a:ext cx="1872" cy="659"/>
            </a:xfrm>
            <a:prstGeom prst="wedgeRoundRectCallout">
              <a:avLst>
                <a:gd name="adj1" fmla="val 30611"/>
                <a:gd name="adj2" fmla="val 71926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kumimoji="0" lang="en-GB" altLang="de-DE" sz="2400"/>
            </a:p>
          </p:txBody>
        </p:sp>
        <p:sp>
          <p:nvSpPr>
            <p:cNvPr id="14351" name="Text Box 68"/>
            <p:cNvSpPr txBox="1">
              <a:spLocks noChangeArrowheads="1"/>
            </p:cNvSpPr>
            <p:nvPr/>
          </p:nvSpPr>
          <p:spPr bwMode="auto">
            <a:xfrm>
              <a:off x="1533" y="2764"/>
              <a:ext cx="1728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kumimoji="0" lang="de-DE" altLang="de-DE" sz="2000" b="1">
                  <a:solidFill>
                    <a:srgbClr val="CC0000"/>
                  </a:solidFill>
                  <a:latin typeface="Tahoma" pitchFamily="34" charset="0"/>
                </a:rPr>
                <a:t>Befragungen verwalten</a:t>
              </a: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/>
              </a:r>
              <a:b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</a:b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>- Dateien kopieren</a:t>
              </a:r>
              <a:b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</a:b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>- Daten zusammenführen</a:t>
              </a:r>
              <a:b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</a:b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>- Daten nachbehandeln</a:t>
              </a:r>
            </a:p>
          </p:txBody>
        </p:sp>
      </p:grp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2051050" y="1114425"/>
            <a:ext cx="4572000" cy="1409700"/>
            <a:chOff x="3024" y="2256"/>
            <a:chExt cx="2352" cy="768"/>
          </a:xfrm>
        </p:grpSpPr>
        <p:sp>
          <p:nvSpPr>
            <p:cNvPr id="14348" name="AutoShape 49"/>
            <p:cNvSpPr>
              <a:spLocks noChangeArrowheads="1"/>
            </p:cNvSpPr>
            <p:nvPr/>
          </p:nvSpPr>
          <p:spPr bwMode="auto">
            <a:xfrm>
              <a:off x="3024" y="2256"/>
              <a:ext cx="2160" cy="768"/>
            </a:xfrm>
            <a:prstGeom prst="wedgeRoundRectCallout">
              <a:avLst>
                <a:gd name="adj1" fmla="val -21370"/>
                <a:gd name="adj2" fmla="val 116218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kumimoji="0" lang="en-GB" altLang="de-DE" sz="2400"/>
            </a:p>
          </p:txBody>
        </p:sp>
        <p:sp>
          <p:nvSpPr>
            <p:cNvPr id="14349" name="Text Box 50"/>
            <p:cNvSpPr txBox="1">
              <a:spLocks noChangeArrowheads="1"/>
            </p:cNvSpPr>
            <p:nvPr/>
          </p:nvSpPr>
          <p:spPr bwMode="auto">
            <a:xfrm>
              <a:off x="3168" y="2352"/>
              <a:ext cx="2208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kumimoji="0" lang="de-DE" altLang="de-DE" sz="2000">
                  <a:solidFill>
                    <a:srgbClr val="CC0000"/>
                  </a:solidFill>
                </a:rPr>
                <a:t> </a:t>
              </a:r>
              <a:r>
                <a:rPr kumimoji="0" lang="de-DE" altLang="de-DE" sz="2000" b="1">
                  <a:solidFill>
                    <a:srgbClr val="CC0000"/>
                  </a:solidFill>
                  <a:latin typeface="Tahoma" pitchFamily="34" charset="0"/>
                </a:rPr>
                <a:t>Fragebogen gestalten</a:t>
              </a: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>,</a:t>
              </a:r>
              <a:b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</a:b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>Texte hinzufügen, drucken oder </a:t>
              </a:r>
              <a:b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</a:b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>als Internetformular speichern</a:t>
              </a:r>
              <a:r>
                <a:rPr kumimoji="0" lang="de-DE" altLang="de-DE" sz="2000">
                  <a:solidFill>
                    <a:srgbClr val="CC0000"/>
                  </a:solidFill>
                </a:rPr>
                <a:t>..</a:t>
              </a:r>
            </a:p>
          </p:txBody>
        </p:sp>
      </p:grpSp>
      <p:grpSp>
        <p:nvGrpSpPr>
          <p:cNvPr id="3124" name="Group 52"/>
          <p:cNvGrpSpPr>
            <a:grpSpLocks/>
          </p:cNvGrpSpPr>
          <p:nvPr/>
        </p:nvGrpSpPr>
        <p:grpSpPr bwMode="auto">
          <a:xfrm>
            <a:off x="2332038" y="1114425"/>
            <a:ext cx="4114800" cy="1600200"/>
            <a:chOff x="4656" y="720"/>
            <a:chExt cx="2352" cy="768"/>
          </a:xfrm>
        </p:grpSpPr>
        <p:sp>
          <p:nvSpPr>
            <p:cNvPr id="14346" name="AutoShape 53"/>
            <p:cNvSpPr>
              <a:spLocks noChangeArrowheads="1"/>
            </p:cNvSpPr>
            <p:nvPr/>
          </p:nvSpPr>
          <p:spPr bwMode="auto">
            <a:xfrm flipH="1">
              <a:off x="4656" y="720"/>
              <a:ext cx="2160" cy="768"/>
            </a:xfrm>
            <a:prstGeom prst="wedgeRoundRectCallout">
              <a:avLst>
                <a:gd name="adj1" fmla="val -6097"/>
                <a:gd name="adj2" fmla="val 100000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kumimoji="0" lang="en-GB" altLang="de-DE" sz="2400"/>
            </a:p>
          </p:txBody>
        </p:sp>
        <p:sp>
          <p:nvSpPr>
            <p:cNvPr id="14347" name="Text Box 54"/>
            <p:cNvSpPr txBox="1">
              <a:spLocks noChangeArrowheads="1"/>
            </p:cNvSpPr>
            <p:nvPr/>
          </p:nvSpPr>
          <p:spPr bwMode="auto">
            <a:xfrm>
              <a:off x="4800" y="768"/>
              <a:ext cx="2208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kumimoji="0" lang="de-DE" altLang="de-DE" sz="2000" b="1">
                  <a:solidFill>
                    <a:srgbClr val="CC0000"/>
                  </a:solidFill>
                  <a:latin typeface="Tahoma" pitchFamily="34" charset="0"/>
                </a:rPr>
                <a:t>Daten erfassen:</a:t>
              </a:r>
              <a:br>
                <a:rPr kumimoji="0" lang="de-DE" altLang="de-DE" sz="2000" b="1">
                  <a:solidFill>
                    <a:srgbClr val="CC0000"/>
                  </a:solidFill>
                  <a:latin typeface="Tahoma" pitchFamily="34" charset="0"/>
                </a:rPr>
              </a:b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>Im Bildschirminterview oder</a:t>
              </a:r>
              <a:b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</a:br>
              <a: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  <a:t>in einer Tabelle</a:t>
              </a:r>
              <a:br>
                <a:rPr kumimoji="0" lang="de-DE" altLang="de-DE" sz="2000">
                  <a:solidFill>
                    <a:srgbClr val="CC0000"/>
                  </a:solidFill>
                  <a:latin typeface="Tahoma" pitchFamily="34" charset="0"/>
                </a:rPr>
              </a:br>
              <a:r>
                <a:rPr kumimoji="0" lang="de-DE" altLang="de-DE" sz="2000" b="1">
                  <a:solidFill>
                    <a:srgbClr val="CC0000"/>
                  </a:solidFill>
                  <a:latin typeface="Tahoma" pitchFamily="34" charset="0"/>
                </a:rPr>
                <a:t>Urliste und Datenexport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3A8B9D32-6403-4339-9AC5-CC2599DC07A5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2771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Verwaltung</a:t>
            </a:r>
          </a:p>
        </p:txBody>
      </p:sp>
      <p:graphicFrame>
        <p:nvGraphicFramePr>
          <p:cNvPr id="22595" name="Group 67"/>
          <p:cNvGraphicFramePr>
            <a:graphicFrameLocks noGrp="1"/>
          </p:cNvGraphicFramePr>
          <p:nvPr/>
        </p:nvGraphicFramePr>
        <p:xfrm>
          <a:off x="1042988" y="2060575"/>
          <a:ext cx="7543800" cy="3716338"/>
        </p:xfrm>
        <a:graphic>
          <a:graphicData uri="http://schemas.openxmlformats.org/drawingml/2006/table">
            <a:tbl>
              <a:tblPr/>
              <a:tblGrid>
                <a:gridCol w="3771900"/>
                <a:gridCol w="3771900"/>
              </a:tblGrid>
              <a:tr h="465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Kopieren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 anderen Ordner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GB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im Netzwerk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Daten zusammenfügen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aus anderem Ordner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aus dem Internet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GB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aus mehreren Verzeichnissen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Datenbehandlung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Gewichten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Berechnete Variablen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Daten löschen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02" name="Object 57"/>
          <p:cNvGraphicFramePr>
            <a:graphicFrameLocks noChangeAspect="1"/>
          </p:cNvGraphicFramePr>
          <p:nvPr/>
        </p:nvGraphicFramePr>
        <p:xfrm>
          <a:off x="228600" y="152400"/>
          <a:ext cx="81915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Picture Publisher Bild" r:id="rId3" imgW="819048" imgH="1514686" progId="PictPub.Image.8">
                  <p:embed/>
                </p:oleObj>
              </mc:Choice>
              <mc:Fallback>
                <p:oleObj name="Picture Publisher Bild" r:id="rId3" imgW="819048" imgH="1514686" progId="PictPub.Image.8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819150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DE724085-0E39-4C8E-84ED-057759555A95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Verwaltung</a:t>
            </a:r>
          </a:p>
        </p:txBody>
      </p:sp>
      <p:graphicFrame>
        <p:nvGraphicFramePr>
          <p:cNvPr id="33797" name="Object 57"/>
          <p:cNvGraphicFramePr>
            <a:graphicFrameLocks noChangeAspect="1"/>
          </p:cNvGraphicFramePr>
          <p:nvPr/>
        </p:nvGraphicFramePr>
        <p:xfrm>
          <a:off x="228600" y="152400"/>
          <a:ext cx="81915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Picture Publisher Bild" r:id="rId3" imgW="819048" imgH="1514686" progId="PictPub.Image.8">
                  <p:embed/>
                </p:oleObj>
              </mc:Choice>
              <mc:Fallback>
                <p:oleObj name="Picture Publisher Bild" r:id="rId3" imgW="819048" imgH="1514686" progId="PictPub.Image.8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819150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8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60513"/>
            <a:ext cx="3457575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57863" y="835025"/>
            <a:ext cx="13700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de-DE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Kopieren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00113" y="4868863"/>
            <a:ext cx="76850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1800">
                <a:latin typeface="Tahoma" pitchFamily="34" charset="0"/>
              </a:rPr>
              <a:t>Eine Befragung kann aus vielen Einzeldateien bestehen, jede Datei deckt einen speziellen Aufgabenbereich ab.</a:t>
            </a:r>
            <a:br>
              <a:rPr kumimoji="0" lang="de-DE" altLang="de-DE" sz="1800">
                <a:latin typeface="Tahoma" pitchFamily="34" charset="0"/>
              </a:rPr>
            </a:br>
            <a:r>
              <a:rPr kumimoji="0" lang="de-DE" altLang="de-DE" sz="1800">
                <a:latin typeface="Tahoma" pitchFamily="34" charset="0"/>
              </a:rPr>
              <a:t>Der Assistent zum Kopieren erlaubt eine detaillierte Steuerung der Aktion.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D7315394-D2AD-42C2-ACB0-4C35FEB856C1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4819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Zusatzprogramme</a:t>
            </a:r>
          </a:p>
        </p:txBody>
      </p:sp>
      <p:graphicFrame>
        <p:nvGraphicFramePr>
          <p:cNvPr id="34821" name="Object 13"/>
          <p:cNvGraphicFramePr>
            <a:graphicFrameLocks noChangeAspect="1"/>
          </p:cNvGraphicFramePr>
          <p:nvPr/>
        </p:nvGraphicFramePr>
        <p:xfrm>
          <a:off x="228600" y="228600"/>
          <a:ext cx="81915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Picture Publisher Bild" r:id="rId3" imgW="819048" imgH="1514686" progId="PictPub.Image.8">
                  <p:embed/>
                </p:oleObj>
              </mc:Choice>
              <mc:Fallback>
                <p:oleObj name="Picture Publisher Bild" r:id="rId3" imgW="819048" imgH="1514686" progId="PictPub.Imag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19150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67"/>
          <p:cNvGraphicFramePr>
            <a:graphicFrameLocks noGrp="1"/>
          </p:cNvGraphicFramePr>
          <p:nvPr/>
        </p:nvGraphicFramePr>
        <p:xfrm>
          <a:off x="871538" y="1916113"/>
          <a:ext cx="7543800" cy="3525837"/>
        </p:xfrm>
        <a:graphic>
          <a:graphicData uri="http://schemas.openxmlformats.org/drawingml/2006/table">
            <a:tbl>
              <a:tblPr/>
              <a:tblGrid>
                <a:gridCol w="2160240"/>
                <a:gridCol w="5383560"/>
              </a:tblGrid>
              <a:tr h="465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GrafShow</a:t>
                      </a:r>
                      <a:endParaRPr kumimoji="1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Zusammenstellung einer Auswertungsshow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GrafMat</a:t>
                      </a:r>
                      <a:endParaRPr kumimoji="1" lang="en-GB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Aus gespeicherten Auswertungen</a:t>
                      </a:r>
                      <a:b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Grafiken erzeugen und speichern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de-DE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GrafComposer</a:t>
                      </a:r>
                      <a:endParaRPr kumimoji="1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Fragen aus Fragebögen in Katalog übernehmen und aus Katalog neue Fragebögen zusammenklicken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GrafTAN</a:t>
                      </a:r>
                      <a:endParaRPr kumimoji="1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(Premium-Version)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Verwaltung von Online-Befragungen mit Adressdatei, TAN-Verwaltung und Serien-Mails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GrafScan</a:t>
                      </a:r>
                      <a:endParaRPr kumimoji="1" lang="en-GB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(Premium-Version)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Einscannen von ausgefüllten Papierfragebögen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2" name="Textfeld 1"/>
          <p:cNvSpPr txBox="1">
            <a:spLocks noChangeArrowheads="1"/>
          </p:cNvSpPr>
          <p:nvPr/>
        </p:nvSpPr>
        <p:spPr bwMode="auto">
          <a:xfrm>
            <a:off x="755650" y="5727700"/>
            <a:ext cx="7773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latin typeface="Tahoma" pitchFamily="34" charset="0"/>
              </a:rPr>
              <a:t>Hinweis: Alle Zusatzprogramme können direkt aus GrafStat gestartet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B060067C-408B-4C71-B7D4-F785845A3537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5843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Dokumentation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676400" y="1974850"/>
            <a:ext cx="676592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de-DE" altLang="de-DE" sz="2400"/>
              <a:t> </a:t>
            </a:r>
            <a:r>
              <a:rPr kumimoji="0" lang="de-DE" altLang="de-DE" sz="2400">
                <a:latin typeface="Tahoma" pitchFamily="34" charset="0"/>
              </a:rPr>
              <a:t>  kontextsensitive Hilfe in GrafStat (F1-Taste)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en-US" altLang="de-DE" sz="2400">
                <a:latin typeface="Tahoma" pitchFamily="34" charset="0"/>
              </a:rPr>
              <a:t>  viele Anleitungen werden zusammen mit </a:t>
            </a:r>
            <a:br>
              <a:rPr kumimoji="0" lang="en-US" altLang="de-DE" sz="2400">
                <a:latin typeface="Tahoma" pitchFamily="34" charset="0"/>
              </a:rPr>
            </a:br>
            <a:r>
              <a:rPr kumimoji="0" lang="en-US" altLang="de-DE" sz="2400">
                <a:latin typeface="Tahoma" pitchFamily="34" charset="0"/>
              </a:rPr>
              <a:t>   GrafStat installiert, Schaltfläche [Anleitungen] 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en-US" altLang="de-DE" sz="2400">
                <a:latin typeface="Tahoma" pitchFamily="34" charset="0"/>
              </a:rPr>
              <a:t>  Handbuch als PDF-Datei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en-US" altLang="de-DE" sz="2400">
                <a:latin typeface="Tahoma" pitchFamily="34" charset="0"/>
              </a:rPr>
              <a:t>  Tutorials im Internet </a:t>
            </a:r>
            <a:br>
              <a:rPr kumimoji="0" lang="en-US" altLang="de-DE" sz="2400">
                <a:latin typeface="Tahoma" pitchFamily="34" charset="0"/>
              </a:rPr>
            </a:br>
            <a:r>
              <a:rPr kumimoji="0" lang="en-US" altLang="de-DE" sz="2400">
                <a:latin typeface="Tahoma" pitchFamily="34" charset="0"/>
              </a:rPr>
              <a:t>    (youtube Stichwort: “GrafStat”)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endParaRPr kumimoji="0" lang="de-DE" altLang="de-DE" sz="2400">
              <a:latin typeface="Tahoma" pitchFamily="34" charset="0"/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38263"/>
            <a:ext cx="2735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557B7B64-3208-46F6-8FA3-B6D12853FB32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363" name="Line 7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0198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Fragebogen anlegen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2349500"/>
            <a:ext cx="3124200" cy="3784600"/>
          </a:xfrm>
          <a:prstGeom prst="rect">
            <a:avLst/>
          </a:prstGeom>
          <a:noFill/>
          <a:ln w="9525">
            <a:solidFill>
              <a:srgbClr val="476F5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 b="1">
                <a:solidFill>
                  <a:srgbClr val="6A74FC"/>
                </a:solidFill>
              </a:rPr>
              <a:t> </a:t>
            </a:r>
            <a:r>
              <a:rPr kumimoji="0" lang="de-DE" altLang="de-DE" sz="2400" b="1">
                <a:solidFill>
                  <a:srgbClr val="0413DC"/>
                </a:solidFill>
                <a:latin typeface="Tahoma" pitchFamily="34" charset="0"/>
              </a:rPr>
              <a:t>Nummer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 b="1">
                <a:solidFill>
                  <a:srgbClr val="009900"/>
                </a:solidFill>
                <a:latin typeface="Tahoma" pitchFamily="34" charset="0"/>
              </a:rPr>
              <a:t> Fragetext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 b="1">
                <a:solidFill>
                  <a:srgbClr val="CC3300"/>
                </a:solidFill>
                <a:latin typeface="Tahoma" pitchFamily="34" charset="0"/>
              </a:rPr>
              <a:t> Kurztext</a:t>
            </a:r>
            <a:br>
              <a:rPr kumimoji="0" lang="de-DE" altLang="de-DE" sz="2400" b="1">
                <a:solidFill>
                  <a:srgbClr val="CC3300"/>
                </a:solidFill>
                <a:latin typeface="Tahoma" pitchFamily="34" charset="0"/>
              </a:rPr>
            </a:br>
            <a:endParaRPr kumimoji="0" lang="de-DE" altLang="de-DE" sz="2400" b="1">
              <a:latin typeface="Tahoma" pitchFamily="34" charset="0"/>
            </a:endParaRP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 b="1">
                <a:solidFill>
                  <a:srgbClr val="666699"/>
                </a:solidFill>
                <a:latin typeface="Tahoma" pitchFamily="34" charset="0"/>
              </a:rPr>
              <a:t> Fragetyp</a:t>
            </a:r>
            <a:br>
              <a:rPr kumimoji="0" lang="de-DE" altLang="de-DE" sz="2400" b="1">
                <a:solidFill>
                  <a:srgbClr val="666699"/>
                </a:solidFill>
                <a:latin typeface="Tahoma" pitchFamily="34" charset="0"/>
              </a:rPr>
            </a:br>
            <a:endParaRPr kumimoji="0" lang="de-DE" altLang="de-DE" sz="2400" b="1">
              <a:latin typeface="Tahoma" pitchFamily="34" charset="0"/>
            </a:endParaRP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 b="1">
                <a:solidFill>
                  <a:schemeClr val="tx2"/>
                </a:solidFill>
                <a:latin typeface="Tahoma" pitchFamily="34" charset="0"/>
              </a:rPr>
              <a:t> Antwortvorgaben</a:t>
            </a:r>
            <a:br>
              <a:rPr kumimoji="0" lang="de-DE" altLang="de-DE" sz="2400" b="1">
                <a:solidFill>
                  <a:schemeClr val="tx2"/>
                </a:solidFill>
                <a:latin typeface="Tahoma" pitchFamily="34" charset="0"/>
              </a:rPr>
            </a:br>
            <a:endParaRPr kumimoji="0" lang="de-DE" altLang="de-DE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79863" y="2368550"/>
            <a:ext cx="4800600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300">
                <a:solidFill>
                  <a:srgbClr val="0413DC"/>
                </a:solidFill>
                <a:latin typeface="Tahoma" pitchFamily="34" charset="0"/>
              </a:rPr>
              <a:t>wird automatisch vergeben</a:t>
            </a:r>
            <a:endParaRPr kumimoji="0" lang="de-DE" altLang="de-DE" sz="2300">
              <a:latin typeface="Tahoma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300">
                <a:solidFill>
                  <a:srgbClr val="009900"/>
                </a:solidFill>
                <a:latin typeface="Tahoma" pitchFamily="34" charset="0"/>
              </a:rPr>
              <a:t>kann bis zu 250 Zeichen lang sein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300">
                <a:solidFill>
                  <a:srgbClr val="CC3300"/>
                </a:solidFill>
                <a:latin typeface="Tahoma" pitchFamily="34" charset="0"/>
              </a:rPr>
              <a:t>sollte möglichst kurz sein (50 Z.),</a:t>
            </a:r>
            <a:br>
              <a:rPr kumimoji="0" lang="de-DE" altLang="de-DE" sz="2300">
                <a:solidFill>
                  <a:srgbClr val="CC3300"/>
                </a:solidFill>
                <a:latin typeface="Tahoma" pitchFamily="34" charset="0"/>
              </a:rPr>
            </a:br>
            <a:r>
              <a:rPr kumimoji="0" lang="de-DE" altLang="de-DE" sz="2300">
                <a:solidFill>
                  <a:srgbClr val="CC3300"/>
                </a:solidFill>
                <a:latin typeface="Tahoma" pitchFamily="34" charset="0"/>
              </a:rPr>
              <a:t>wird später als Überschrift benötigt</a:t>
            </a:r>
            <a:endParaRPr kumimoji="0" lang="de-DE" altLang="de-DE" sz="2300">
              <a:latin typeface="Tahoma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300">
                <a:solidFill>
                  <a:srgbClr val="666699"/>
                </a:solidFill>
                <a:latin typeface="Tahoma" pitchFamily="34" charset="0"/>
              </a:rPr>
              <a:t>Einfachwahl, Mehrfachwahl, Skala, Maßzahl oder frei (offen)</a:t>
            </a:r>
            <a:r>
              <a:rPr kumimoji="0" lang="de-DE" altLang="de-DE" sz="2300">
                <a:latin typeface="Tahoma" pitchFamily="34" charset="0"/>
              </a:rPr>
              <a:t/>
            </a:r>
            <a:br>
              <a:rPr kumimoji="0" lang="de-DE" altLang="de-DE" sz="2300">
                <a:latin typeface="Tahoma" pitchFamily="34" charset="0"/>
              </a:rPr>
            </a:br>
            <a:r>
              <a:rPr kumimoji="0" lang="de-DE" altLang="de-DE" sz="2300">
                <a:latin typeface="Tahoma" pitchFamily="34" charset="0"/>
              </a:rPr>
              <a:t/>
            </a:r>
            <a:br>
              <a:rPr kumimoji="0" lang="de-DE" altLang="de-DE" sz="2300">
                <a:latin typeface="Tahoma" pitchFamily="34" charset="0"/>
              </a:rPr>
            </a:br>
            <a:r>
              <a:rPr kumimoji="0" lang="de-DE" altLang="de-DE" sz="2300">
                <a:solidFill>
                  <a:schemeClr val="tx2"/>
                </a:solidFill>
                <a:latin typeface="Tahoma" pitchFamily="34" charset="0"/>
              </a:rPr>
              <a:t>je nach Fragetyp, bis zu 32 Items, zusätzlicher Kurztext möglich</a:t>
            </a:r>
            <a:endParaRPr kumimoji="0" lang="de-DE" altLang="de-DE" sz="23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800" y="1736725"/>
            <a:ext cx="6643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800" b="1">
                <a:latin typeface="Tahoma" pitchFamily="34" charset="0"/>
              </a:rPr>
              <a:t>Jede Frage besteht aus 5 Elementen</a:t>
            </a:r>
          </a:p>
        </p:txBody>
      </p:sp>
      <p:graphicFrame>
        <p:nvGraphicFramePr>
          <p:cNvPr id="15368" name="Object 13"/>
          <p:cNvGraphicFramePr>
            <a:graphicFrameLocks noChangeAspect="1"/>
          </p:cNvGraphicFramePr>
          <p:nvPr/>
        </p:nvGraphicFramePr>
        <p:xfrm>
          <a:off x="228600" y="228600"/>
          <a:ext cx="82867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Picture Publisher Bild" r:id="rId3" imgW="828791" imgH="1514686" progId="PictPub.Image.8">
                  <p:embed/>
                </p:oleObj>
              </mc:Choice>
              <mc:Fallback>
                <p:oleObj name="Picture Publisher Bild" r:id="rId3" imgW="828791" imgH="1514686" progId="PictPub.Imag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2867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 autoUpdateAnimBg="0"/>
      <p:bldP spid="4101" grpId="0" build="p" autoUpdateAnimBg="0"/>
      <p:bldP spid="410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3D5BDF4E-CBF7-4B99-9B23-AC8112926A33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0198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Fragetypen: Auswahlen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990600" y="3352800"/>
            <a:ext cx="7543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/>
              <a:t> </a:t>
            </a:r>
            <a:r>
              <a:rPr kumimoji="0" lang="de-DE" altLang="de-DE" sz="2400">
                <a:latin typeface="Tahoma" pitchFamily="34" charset="0"/>
              </a:rPr>
              <a:t>die Antworten sollten trennscharf sein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kurze, prägnante Formulierung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alle Anwortmöglichkeiten abdecken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ergänzende Antwort (Sonstiges o.ä.) nicht vergessen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914400" y="1971675"/>
            <a:ext cx="38417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800" b="1">
                <a:latin typeface="Tahoma" pitchFamily="34" charset="0"/>
              </a:rPr>
              <a:t>Einfachwahl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200">
                <a:latin typeface="Tahoma" pitchFamily="34" charset="0"/>
              </a:rPr>
              <a:t>nur eine Antwort erlaubt</a:t>
            </a:r>
            <a:r>
              <a:rPr kumimoji="0" lang="de-DE" altLang="de-DE" sz="2400">
                <a:latin typeface="Tahoma" pitchFamily="34" charset="0"/>
              </a:rPr>
              <a:t>	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876800" y="1981200"/>
            <a:ext cx="373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800" b="1">
                <a:latin typeface="Tahoma" pitchFamily="34" charset="0"/>
              </a:rPr>
              <a:t>Mehrfachwahl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200">
                <a:latin typeface="Tahoma" pitchFamily="34" charset="0"/>
              </a:rPr>
              <a:t>mehrere Antworten erlaubt</a:t>
            </a:r>
          </a:p>
        </p:txBody>
      </p:sp>
      <p:sp>
        <p:nvSpPr>
          <p:cNvPr id="16392" name="Line 16"/>
          <p:cNvSpPr>
            <a:spLocks noChangeShapeType="1"/>
          </p:cNvSpPr>
          <p:nvPr/>
        </p:nvSpPr>
        <p:spPr bwMode="auto">
          <a:xfrm>
            <a:off x="990600" y="2895600"/>
            <a:ext cx="7315200" cy="0"/>
          </a:xfrm>
          <a:prstGeom prst="line">
            <a:avLst/>
          </a:prstGeom>
          <a:noFill/>
          <a:ln w="38100" cmpd="dbl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6393" name="Object 18"/>
          <p:cNvGraphicFramePr>
            <a:graphicFrameLocks noChangeAspect="1"/>
          </p:cNvGraphicFramePr>
          <p:nvPr/>
        </p:nvGraphicFramePr>
        <p:xfrm>
          <a:off x="228600" y="228600"/>
          <a:ext cx="82867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Picture Publisher Bild" r:id="rId3" imgW="828791" imgH="1514686" progId="PictPub.Image.8">
                  <p:embed/>
                </p:oleObj>
              </mc:Choice>
              <mc:Fallback>
                <p:oleObj name="Picture Publisher Bild" r:id="rId3" imgW="828791" imgH="1514686" progId="PictPub.Image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2867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build="p" autoUpdateAnimBg="0"/>
      <p:bldP spid="14347" grpId="0" autoUpdateAnimBg="0"/>
      <p:bldP spid="1434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4C30FC62-A8A5-42D5-A621-32B2E95319DF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Fragetypen: Skalen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66800" y="2209800"/>
            <a:ext cx="6858000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400"/>
              <a:t> </a:t>
            </a:r>
            <a:r>
              <a:rPr kumimoji="0" lang="de-DE" altLang="de-DE" sz="2800" b="1">
                <a:latin typeface="Tahoma" pitchFamily="34" charset="0"/>
              </a:rPr>
              <a:t>Eigenschaften von Skalen: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innere Ordnung der Skalenwerte (Rangfolge)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keine Zwischenwerte 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alle Werte oder nur die Randwerte benennen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gerade oder ungerade Skalen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sollten im Fragebogen einheitlich gestaltet sein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Skalenniveau: Rangskala (Ordinalskala)</a:t>
            </a:r>
          </a:p>
        </p:txBody>
      </p:sp>
      <p:graphicFrame>
        <p:nvGraphicFramePr>
          <p:cNvPr id="17414" name="Object 8"/>
          <p:cNvGraphicFramePr>
            <a:graphicFrameLocks noChangeAspect="1"/>
          </p:cNvGraphicFramePr>
          <p:nvPr/>
        </p:nvGraphicFramePr>
        <p:xfrm>
          <a:off x="228600" y="228600"/>
          <a:ext cx="82867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Picture Publisher Bild" r:id="rId3" imgW="828791" imgH="1514686" progId="PictPub.Image.8">
                  <p:embed/>
                </p:oleObj>
              </mc:Choice>
              <mc:Fallback>
                <p:oleObj name="Picture Publisher Bild" r:id="rId3" imgW="828791" imgH="1514686" progId="PictPub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2867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C64ED46E-716E-4CB0-A9B4-9DB97C4DAFA6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Fragetypen: Maßzahlen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90600" y="2286000"/>
            <a:ext cx="76962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800" b="1">
                <a:latin typeface="Tahoma" pitchFamily="34" charset="0"/>
              </a:rPr>
              <a:t>Eigenschaften von Maßzahlen:</a:t>
            </a:r>
            <a:r>
              <a:rPr kumimoji="0" lang="de-DE" altLang="de-DE" sz="280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meist physikalische Größen (Länge, Gewicht etc.)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es gibt einen Nullpunkt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jeder Zwischenwert ist möglich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können bei der Auswertung klassifiziert werden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Skalenniveau: Intervallskala</a:t>
            </a:r>
          </a:p>
        </p:txBody>
      </p:sp>
      <p:graphicFrame>
        <p:nvGraphicFramePr>
          <p:cNvPr id="18438" name="Object 9"/>
          <p:cNvGraphicFramePr>
            <a:graphicFrameLocks noChangeAspect="1"/>
          </p:cNvGraphicFramePr>
          <p:nvPr/>
        </p:nvGraphicFramePr>
        <p:xfrm>
          <a:off x="228600" y="228600"/>
          <a:ext cx="82867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Picture Publisher Bild" r:id="rId3" imgW="828791" imgH="1514686" progId="PictPub.Image.8">
                  <p:embed/>
                </p:oleObj>
              </mc:Choice>
              <mc:Fallback>
                <p:oleObj name="Picture Publisher Bild" r:id="rId3" imgW="828791" imgH="1514686" progId="PictPub.Imag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2867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ACC63F08-05E0-4194-A74D-8F6623890778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9459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Fragetypen: freie Frage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447800" y="2438400"/>
            <a:ext cx="6934200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800" b="1">
                <a:latin typeface="Tahoma" pitchFamily="34" charset="0"/>
              </a:rPr>
              <a:t>Eigenschaften von freien Fragen:</a:t>
            </a:r>
            <a:r>
              <a:rPr kumimoji="0" lang="de-DE" altLang="de-DE" sz="240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die Antwort erfolgt in Textform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prinzipiell ist jede Antwort möglich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keine statistische Auswertung möglich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Antworten können mit GrafStat erfasst werden</a:t>
            </a:r>
          </a:p>
        </p:txBody>
      </p:sp>
      <p:graphicFrame>
        <p:nvGraphicFramePr>
          <p:cNvPr id="19462" name="Object 8"/>
          <p:cNvGraphicFramePr>
            <a:graphicFrameLocks noChangeAspect="1"/>
          </p:cNvGraphicFramePr>
          <p:nvPr/>
        </p:nvGraphicFramePr>
        <p:xfrm>
          <a:off x="228600" y="228600"/>
          <a:ext cx="82867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Picture Publisher Bild" r:id="rId3" imgW="828791" imgH="1514686" progId="PictPub.Image.8">
                  <p:embed/>
                </p:oleObj>
              </mc:Choice>
              <mc:Fallback>
                <p:oleObj name="Picture Publisher Bild" r:id="rId3" imgW="828791" imgH="1514686" progId="PictPub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2867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  </a:t>
            </a:r>
            <a:fld id="{E342F3BB-A7D0-46CF-A36F-93727E69CC0C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Fragebogen gestalten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447800" y="2438400"/>
            <a:ext cx="69342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800" b="1">
                <a:latin typeface="Tahoma" pitchFamily="34" charset="0"/>
              </a:rPr>
              <a:t>Fragebogen präsentieren:</a:t>
            </a:r>
            <a:r>
              <a:rPr kumimoji="0" lang="de-DE" altLang="de-DE" sz="240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als gedrucktes Formular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als Online-Formular für PCs (classic)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als Online-Formular für Smartphones (mobil)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als Online-Formular classic und mobil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400">
                <a:latin typeface="Tahoma" pitchFamily="34" charset="0"/>
              </a:rPr>
              <a:t> als Bildschirm-Formular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47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de-DE" sz="1000" smtClean="0">
                <a:solidFill>
                  <a:schemeClr val="bg2"/>
                </a:solidFill>
                <a:latin typeface="Arial" charset="0"/>
              </a:rPr>
              <a:t>(C) Uwe W. Diener 11/2025</a:t>
            </a:r>
            <a:r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t> </a:t>
            </a:r>
            <a:fld id="{A5D4E503-5115-4BC3-8479-36A5E9EA3E04}" type="slidenum">
              <a:rPr kumimoji="0" lang="en-US" altLang="de-DE" sz="12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kumimoji="0" lang="en-US" altLang="de-DE" sz="12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1507" name="Line 2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57150">
            <a:solidFill>
              <a:srgbClr val="476F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de-DE" altLang="de-DE" smtClean="0">
                <a:latin typeface="Tahoma" pitchFamily="34" charset="0"/>
              </a:rPr>
              <a:t>Druckformular (Papier)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95400" y="4038600"/>
            <a:ext cx="76962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beliebig viele Seiten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bis zu 4 Spalten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Hoch-, Quer- und Heftformat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Schrift: Typen wählbar, Größe und Abstände einstellbar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Vorbereitung für Scanner </a:t>
            </a:r>
            <a:r>
              <a:rPr kumimoji="0" lang="de-DE" altLang="de-DE" sz="1600">
                <a:latin typeface="Tahoma" pitchFamily="34" charset="0"/>
              </a:rPr>
              <a:t>(nur Premium-Version)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295400" y="2144713"/>
            <a:ext cx="5405438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/>
              <a:t> </a:t>
            </a:r>
            <a:r>
              <a:rPr kumimoji="0" lang="de-DE" altLang="de-DE" sz="2200">
                <a:latin typeface="Tahoma" pitchFamily="34" charset="0"/>
              </a:rPr>
              <a:t>Überschrift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Anredetext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Char char="•"/>
            </a:pPr>
            <a:r>
              <a:rPr kumimoji="0" lang="de-DE" altLang="de-DE" sz="2200">
                <a:latin typeface="Tahoma" pitchFamily="34" charset="0"/>
              </a:rPr>
              <a:t> Kommentare/Anleitungen zu jeder Frage</a:t>
            </a:r>
            <a:endParaRPr kumimoji="0" lang="de-DE" altLang="de-DE" sz="2200" b="1">
              <a:latin typeface="Tahoma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295400" y="5949950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000">
                <a:latin typeface="Tahoma" pitchFamily="34" charset="0"/>
              </a:rPr>
              <a:t>Hauptanliegen der Gestaltung: optimale Nutzung des Blattes</a:t>
            </a:r>
            <a:endParaRPr kumimoji="0" lang="de-DE" altLang="de-DE" sz="2400">
              <a:latin typeface="Tahoma" pitchFamily="34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295400" y="34290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de-DE" altLang="de-DE" sz="2400" b="1">
                <a:latin typeface="Tahoma" pitchFamily="34" charset="0"/>
              </a:rPr>
              <a:t>Formular gestalten</a:t>
            </a:r>
            <a:endParaRPr kumimoji="0" lang="de-DE" altLang="de-DE" sz="2400">
              <a:latin typeface="Tahoma" pitchFamily="34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295400" y="16002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2400" b="1">
                <a:latin typeface="Tahoma" pitchFamily="34" charset="0"/>
              </a:rPr>
              <a:t>Ergänzende Texte erfassen</a:t>
            </a:r>
          </a:p>
        </p:txBody>
      </p:sp>
      <p:pic>
        <p:nvPicPr>
          <p:cNvPr id="2151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5900"/>
            <a:ext cx="8461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1535113"/>
            <a:ext cx="2262187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  <p:bldP spid="18440" grpId="0" build="p" autoUpdateAnimBg="0"/>
      <p:bldP spid="18441" grpId="0" autoUpdateAnimBg="0"/>
      <p:bldP spid="18444" grpId="0" autoUpdateAnimBg="0"/>
      <p:bldP spid="18446" grpId="0" autoUpdateAnimBg="0"/>
    </p:bldLst>
  </p:timing>
</p:sld>
</file>

<file path=ppt/theme/theme1.xml><?xml version="1.0" encoding="utf-8"?>
<a:theme xmlns:a="http://schemas.openxmlformats.org/drawingml/2006/main" name="Ruhig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Ruhi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uhig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hig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hi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D:\Programme\Vorlagen\Präsentationsdesigns\RUHIG.POT</Template>
  <TotalTime>0</TotalTime>
  <Words>992</Words>
  <Application>Microsoft Office PowerPoint</Application>
  <PresentationFormat>Bildschirmpräsentation (4:3)</PresentationFormat>
  <Paragraphs>223</Paragraphs>
  <Slides>23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Ruhig</vt:lpstr>
      <vt:lpstr>Picture Publisher Bild</vt:lpstr>
      <vt:lpstr>GrafStat Ausgabe 2026</vt:lpstr>
      <vt:lpstr>GrafStat: der Hauptbildschirm</vt:lpstr>
      <vt:lpstr>Fragebogen anlegen</vt:lpstr>
      <vt:lpstr>Fragetypen: Auswahlen</vt:lpstr>
      <vt:lpstr>Fragetypen: Skalen</vt:lpstr>
      <vt:lpstr>Fragetypen: Maßzahlen</vt:lpstr>
      <vt:lpstr>Fragetypen: freie Frage</vt:lpstr>
      <vt:lpstr>Fragebogen gestalten</vt:lpstr>
      <vt:lpstr>Druckformular (Papier)</vt:lpstr>
      <vt:lpstr>HTML-Formular (classic)</vt:lpstr>
      <vt:lpstr>HTML-Formular (mobil)</vt:lpstr>
      <vt:lpstr>Bildschirm (Interview)</vt:lpstr>
      <vt:lpstr>Daten erfassen / bearbeiten</vt:lpstr>
      <vt:lpstr>Urliste / Datenexport</vt:lpstr>
      <vt:lpstr>Grundauswertung </vt:lpstr>
      <vt:lpstr>Auswertung</vt:lpstr>
      <vt:lpstr>GrafReport </vt:lpstr>
      <vt:lpstr>GrafCharts (nur Premium-Version) </vt:lpstr>
      <vt:lpstr>Verwaltung</vt:lpstr>
      <vt:lpstr>Verwaltung</vt:lpstr>
      <vt:lpstr>Verwaltung</vt:lpstr>
      <vt:lpstr>Zusatzprogramme</vt:lpstr>
      <vt:lpstr>Dokumentation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GrafStat für Windows</dc:title>
  <dc:creator>Uwe Diener</dc:creator>
  <cp:lastModifiedBy>Uwe Diener</cp:lastModifiedBy>
  <cp:revision>121</cp:revision>
  <dcterms:created xsi:type="dcterms:W3CDTF">1999-02-01T10:00:19Z</dcterms:created>
  <dcterms:modified xsi:type="dcterms:W3CDTF">2025-11-30T15:58:13Z</dcterms:modified>
</cp:coreProperties>
</file>